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5" r:id="rId9"/>
    <p:sldId id="267" r:id="rId10"/>
    <p:sldId id="268" r:id="rId11"/>
    <p:sldId id="269" r:id="rId12"/>
    <p:sldId id="266" r:id="rId13"/>
    <p:sldId id="270" r:id="rId14"/>
  </p:sldIdLst>
  <p:sldSz cx="12192000" cy="6858000"/>
  <p:notesSz cx="6858000" cy="9144000"/>
  <p:defaultTex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9" d="100"/>
          <a:sy n="59" d="100"/>
        </p:scale>
        <p:origin x="964" y="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A4604-0798-4F2D-97C2-98A813B2FC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K"/>
          </a:p>
        </p:txBody>
      </p:sp>
      <p:sp>
        <p:nvSpPr>
          <p:cNvPr id="3" name="Subtitle 2">
            <a:extLst>
              <a:ext uri="{FF2B5EF4-FFF2-40B4-BE49-F238E27FC236}">
                <a16:creationId xmlns:a16="http://schemas.microsoft.com/office/drawing/2014/main" id="{AFED7B3C-8F2D-41DA-A7EF-1EFDB8D57F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K"/>
          </a:p>
        </p:txBody>
      </p:sp>
      <p:sp>
        <p:nvSpPr>
          <p:cNvPr id="4" name="Date Placeholder 3">
            <a:extLst>
              <a:ext uri="{FF2B5EF4-FFF2-40B4-BE49-F238E27FC236}">
                <a16:creationId xmlns:a16="http://schemas.microsoft.com/office/drawing/2014/main" id="{E0FF77B0-DE96-419E-8A1F-1BCE86400013}"/>
              </a:ext>
            </a:extLst>
          </p:cNvPr>
          <p:cNvSpPr>
            <a:spLocks noGrp="1"/>
          </p:cNvSpPr>
          <p:nvPr>
            <p:ph type="dt" sz="half" idx="10"/>
          </p:nvPr>
        </p:nvSpPr>
        <p:spPr/>
        <p:txBody>
          <a:bodyPr/>
          <a:lstStyle/>
          <a:p>
            <a:fld id="{2691FC55-146B-4009-9A46-0A95A154019D}" type="datetimeFigureOut">
              <a:rPr lang="en-PK" smtClean="0"/>
              <a:t>28/03/2020</a:t>
            </a:fld>
            <a:endParaRPr lang="en-PK"/>
          </a:p>
        </p:txBody>
      </p:sp>
      <p:sp>
        <p:nvSpPr>
          <p:cNvPr id="5" name="Footer Placeholder 4">
            <a:extLst>
              <a:ext uri="{FF2B5EF4-FFF2-40B4-BE49-F238E27FC236}">
                <a16:creationId xmlns:a16="http://schemas.microsoft.com/office/drawing/2014/main" id="{B9185C89-3570-4BD3-AD7D-ECB3E436F433}"/>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3A18CA00-8493-4073-9886-0CF1210B9293}"/>
              </a:ext>
            </a:extLst>
          </p:cNvPr>
          <p:cNvSpPr>
            <a:spLocks noGrp="1"/>
          </p:cNvSpPr>
          <p:nvPr>
            <p:ph type="sldNum" sz="quarter" idx="12"/>
          </p:nvPr>
        </p:nvSpPr>
        <p:spPr/>
        <p:txBody>
          <a:bodyPr/>
          <a:lstStyle/>
          <a:p>
            <a:fld id="{17D12A99-662B-4939-82AB-2212ED22CBDB}" type="slidenum">
              <a:rPr lang="en-PK" smtClean="0"/>
              <a:t>‹#›</a:t>
            </a:fld>
            <a:endParaRPr lang="en-PK"/>
          </a:p>
        </p:txBody>
      </p:sp>
    </p:spTree>
    <p:extLst>
      <p:ext uri="{BB962C8B-B14F-4D97-AF65-F5344CB8AC3E}">
        <p14:creationId xmlns:p14="http://schemas.microsoft.com/office/powerpoint/2010/main" val="2824433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75CED-4F61-48B3-86C9-E05DF32E10A4}"/>
              </a:ext>
            </a:extLst>
          </p:cNvPr>
          <p:cNvSpPr>
            <a:spLocks noGrp="1"/>
          </p:cNvSpPr>
          <p:nvPr>
            <p:ph type="title"/>
          </p:nvPr>
        </p:nvSpPr>
        <p:spPr/>
        <p:txBody>
          <a:bodyPr/>
          <a:lstStyle/>
          <a:p>
            <a:r>
              <a:rPr lang="en-US"/>
              <a:t>Click to edit Master title style</a:t>
            </a:r>
            <a:endParaRPr lang="en-PK"/>
          </a:p>
        </p:txBody>
      </p:sp>
      <p:sp>
        <p:nvSpPr>
          <p:cNvPr id="3" name="Vertical Text Placeholder 2">
            <a:extLst>
              <a:ext uri="{FF2B5EF4-FFF2-40B4-BE49-F238E27FC236}">
                <a16:creationId xmlns:a16="http://schemas.microsoft.com/office/drawing/2014/main" id="{CE22A618-FAF1-4536-A3FD-E9A1360B49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D17FAA28-0AEE-4D71-A120-25217067D6DD}"/>
              </a:ext>
            </a:extLst>
          </p:cNvPr>
          <p:cNvSpPr>
            <a:spLocks noGrp="1"/>
          </p:cNvSpPr>
          <p:nvPr>
            <p:ph type="dt" sz="half" idx="10"/>
          </p:nvPr>
        </p:nvSpPr>
        <p:spPr/>
        <p:txBody>
          <a:bodyPr/>
          <a:lstStyle/>
          <a:p>
            <a:fld id="{2691FC55-146B-4009-9A46-0A95A154019D}" type="datetimeFigureOut">
              <a:rPr lang="en-PK" smtClean="0"/>
              <a:t>28/03/2020</a:t>
            </a:fld>
            <a:endParaRPr lang="en-PK"/>
          </a:p>
        </p:txBody>
      </p:sp>
      <p:sp>
        <p:nvSpPr>
          <p:cNvPr id="5" name="Footer Placeholder 4">
            <a:extLst>
              <a:ext uri="{FF2B5EF4-FFF2-40B4-BE49-F238E27FC236}">
                <a16:creationId xmlns:a16="http://schemas.microsoft.com/office/drawing/2014/main" id="{B3A766C5-A6E0-4AF4-95B0-E9F0D69F3DBA}"/>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34AE600C-27E4-4DE7-9FD5-04B93D9F31A8}"/>
              </a:ext>
            </a:extLst>
          </p:cNvPr>
          <p:cNvSpPr>
            <a:spLocks noGrp="1"/>
          </p:cNvSpPr>
          <p:nvPr>
            <p:ph type="sldNum" sz="quarter" idx="12"/>
          </p:nvPr>
        </p:nvSpPr>
        <p:spPr/>
        <p:txBody>
          <a:bodyPr/>
          <a:lstStyle/>
          <a:p>
            <a:fld id="{17D12A99-662B-4939-82AB-2212ED22CBDB}" type="slidenum">
              <a:rPr lang="en-PK" smtClean="0"/>
              <a:t>‹#›</a:t>
            </a:fld>
            <a:endParaRPr lang="en-PK"/>
          </a:p>
        </p:txBody>
      </p:sp>
    </p:spTree>
    <p:extLst>
      <p:ext uri="{BB962C8B-B14F-4D97-AF65-F5344CB8AC3E}">
        <p14:creationId xmlns:p14="http://schemas.microsoft.com/office/powerpoint/2010/main" val="1857352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F38BFD-E4CC-437D-A735-F5B11AC94BE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PK"/>
          </a:p>
        </p:txBody>
      </p:sp>
      <p:sp>
        <p:nvSpPr>
          <p:cNvPr id="3" name="Vertical Text Placeholder 2">
            <a:extLst>
              <a:ext uri="{FF2B5EF4-FFF2-40B4-BE49-F238E27FC236}">
                <a16:creationId xmlns:a16="http://schemas.microsoft.com/office/drawing/2014/main" id="{A7A9BA99-DA21-4A94-836A-1BA4D32134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3E769724-18E1-4424-92A7-257679758B3F}"/>
              </a:ext>
            </a:extLst>
          </p:cNvPr>
          <p:cNvSpPr>
            <a:spLocks noGrp="1"/>
          </p:cNvSpPr>
          <p:nvPr>
            <p:ph type="dt" sz="half" idx="10"/>
          </p:nvPr>
        </p:nvSpPr>
        <p:spPr/>
        <p:txBody>
          <a:bodyPr/>
          <a:lstStyle/>
          <a:p>
            <a:fld id="{2691FC55-146B-4009-9A46-0A95A154019D}" type="datetimeFigureOut">
              <a:rPr lang="en-PK" smtClean="0"/>
              <a:t>28/03/2020</a:t>
            </a:fld>
            <a:endParaRPr lang="en-PK"/>
          </a:p>
        </p:txBody>
      </p:sp>
      <p:sp>
        <p:nvSpPr>
          <p:cNvPr id="5" name="Footer Placeholder 4">
            <a:extLst>
              <a:ext uri="{FF2B5EF4-FFF2-40B4-BE49-F238E27FC236}">
                <a16:creationId xmlns:a16="http://schemas.microsoft.com/office/drawing/2014/main" id="{A9EAA7D5-9E37-46D5-92A3-D46491318108}"/>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6055AE1C-F048-473A-B1E6-E051277A403E}"/>
              </a:ext>
            </a:extLst>
          </p:cNvPr>
          <p:cNvSpPr>
            <a:spLocks noGrp="1"/>
          </p:cNvSpPr>
          <p:nvPr>
            <p:ph type="sldNum" sz="quarter" idx="12"/>
          </p:nvPr>
        </p:nvSpPr>
        <p:spPr/>
        <p:txBody>
          <a:bodyPr/>
          <a:lstStyle/>
          <a:p>
            <a:fld id="{17D12A99-662B-4939-82AB-2212ED22CBDB}" type="slidenum">
              <a:rPr lang="en-PK" smtClean="0"/>
              <a:t>‹#›</a:t>
            </a:fld>
            <a:endParaRPr lang="en-PK"/>
          </a:p>
        </p:txBody>
      </p:sp>
    </p:spTree>
    <p:extLst>
      <p:ext uri="{BB962C8B-B14F-4D97-AF65-F5344CB8AC3E}">
        <p14:creationId xmlns:p14="http://schemas.microsoft.com/office/powerpoint/2010/main" val="414894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2B302-741C-4C9B-A95B-8DF7C67C2C48}"/>
              </a:ext>
            </a:extLst>
          </p:cNvPr>
          <p:cNvSpPr>
            <a:spLocks noGrp="1"/>
          </p:cNvSpPr>
          <p:nvPr>
            <p:ph type="title"/>
          </p:nvPr>
        </p:nvSpPr>
        <p:spPr/>
        <p:txBody>
          <a:bodyPr/>
          <a:lstStyle/>
          <a:p>
            <a:r>
              <a:rPr lang="en-US"/>
              <a:t>Click to edit Master title style</a:t>
            </a:r>
            <a:endParaRPr lang="en-PK"/>
          </a:p>
        </p:txBody>
      </p:sp>
      <p:sp>
        <p:nvSpPr>
          <p:cNvPr id="3" name="Content Placeholder 2">
            <a:extLst>
              <a:ext uri="{FF2B5EF4-FFF2-40B4-BE49-F238E27FC236}">
                <a16:creationId xmlns:a16="http://schemas.microsoft.com/office/drawing/2014/main" id="{32CC4987-96C5-46F3-803C-47E105A4C7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4F74F3BB-9AD3-43AE-997B-E61DB27F93AD}"/>
              </a:ext>
            </a:extLst>
          </p:cNvPr>
          <p:cNvSpPr>
            <a:spLocks noGrp="1"/>
          </p:cNvSpPr>
          <p:nvPr>
            <p:ph type="dt" sz="half" idx="10"/>
          </p:nvPr>
        </p:nvSpPr>
        <p:spPr/>
        <p:txBody>
          <a:bodyPr/>
          <a:lstStyle/>
          <a:p>
            <a:fld id="{2691FC55-146B-4009-9A46-0A95A154019D}" type="datetimeFigureOut">
              <a:rPr lang="en-PK" smtClean="0"/>
              <a:t>28/03/2020</a:t>
            </a:fld>
            <a:endParaRPr lang="en-PK"/>
          </a:p>
        </p:txBody>
      </p:sp>
      <p:sp>
        <p:nvSpPr>
          <p:cNvPr id="5" name="Footer Placeholder 4">
            <a:extLst>
              <a:ext uri="{FF2B5EF4-FFF2-40B4-BE49-F238E27FC236}">
                <a16:creationId xmlns:a16="http://schemas.microsoft.com/office/drawing/2014/main" id="{A9F58C07-D24B-4095-91C0-55D6D5A1573E}"/>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A8056435-EA5B-4C2A-B89C-FF4747F6180B}"/>
              </a:ext>
            </a:extLst>
          </p:cNvPr>
          <p:cNvSpPr>
            <a:spLocks noGrp="1"/>
          </p:cNvSpPr>
          <p:nvPr>
            <p:ph type="sldNum" sz="quarter" idx="12"/>
          </p:nvPr>
        </p:nvSpPr>
        <p:spPr/>
        <p:txBody>
          <a:bodyPr/>
          <a:lstStyle/>
          <a:p>
            <a:fld id="{17D12A99-662B-4939-82AB-2212ED22CBDB}" type="slidenum">
              <a:rPr lang="en-PK" smtClean="0"/>
              <a:t>‹#›</a:t>
            </a:fld>
            <a:endParaRPr lang="en-PK"/>
          </a:p>
        </p:txBody>
      </p:sp>
    </p:spTree>
    <p:extLst>
      <p:ext uri="{BB962C8B-B14F-4D97-AF65-F5344CB8AC3E}">
        <p14:creationId xmlns:p14="http://schemas.microsoft.com/office/powerpoint/2010/main" val="1721231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F956B-DB54-418C-96A2-5B5C713524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K"/>
          </a:p>
        </p:txBody>
      </p:sp>
      <p:sp>
        <p:nvSpPr>
          <p:cNvPr id="3" name="Text Placeholder 2">
            <a:extLst>
              <a:ext uri="{FF2B5EF4-FFF2-40B4-BE49-F238E27FC236}">
                <a16:creationId xmlns:a16="http://schemas.microsoft.com/office/drawing/2014/main" id="{81EB121A-4C87-41D6-ABA1-0EAEAB4D98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F6E76E-172D-4DFF-AB0E-D3C597F5FE86}"/>
              </a:ext>
            </a:extLst>
          </p:cNvPr>
          <p:cNvSpPr>
            <a:spLocks noGrp="1"/>
          </p:cNvSpPr>
          <p:nvPr>
            <p:ph type="dt" sz="half" idx="10"/>
          </p:nvPr>
        </p:nvSpPr>
        <p:spPr/>
        <p:txBody>
          <a:bodyPr/>
          <a:lstStyle/>
          <a:p>
            <a:fld id="{2691FC55-146B-4009-9A46-0A95A154019D}" type="datetimeFigureOut">
              <a:rPr lang="en-PK" smtClean="0"/>
              <a:t>28/03/2020</a:t>
            </a:fld>
            <a:endParaRPr lang="en-PK"/>
          </a:p>
        </p:txBody>
      </p:sp>
      <p:sp>
        <p:nvSpPr>
          <p:cNvPr id="5" name="Footer Placeholder 4">
            <a:extLst>
              <a:ext uri="{FF2B5EF4-FFF2-40B4-BE49-F238E27FC236}">
                <a16:creationId xmlns:a16="http://schemas.microsoft.com/office/drawing/2014/main" id="{F8AD9452-BC50-48C1-A035-B498A5F9694A}"/>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50CFA468-8844-44CE-AACB-72CBE169E441}"/>
              </a:ext>
            </a:extLst>
          </p:cNvPr>
          <p:cNvSpPr>
            <a:spLocks noGrp="1"/>
          </p:cNvSpPr>
          <p:nvPr>
            <p:ph type="sldNum" sz="quarter" idx="12"/>
          </p:nvPr>
        </p:nvSpPr>
        <p:spPr/>
        <p:txBody>
          <a:bodyPr/>
          <a:lstStyle/>
          <a:p>
            <a:fld id="{17D12A99-662B-4939-82AB-2212ED22CBDB}" type="slidenum">
              <a:rPr lang="en-PK" smtClean="0"/>
              <a:t>‹#›</a:t>
            </a:fld>
            <a:endParaRPr lang="en-PK"/>
          </a:p>
        </p:txBody>
      </p:sp>
    </p:spTree>
    <p:extLst>
      <p:ext uri="{BB962C8B-B14F-4D97-AF65-F5344CB8AC3E}">
        <p14:creationId xmlns:p14="http://schemas.microsoft.com/office/powerpoint/2010/main" val="3780663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7A3F5-D02C-4A46-9218-A86E03E586FA}"/>
              </a:ext>
            </a:extLst>
          </p:cNvPr>
          <p:cNvSpPr>
            <a:spLocks noGrp="1"/>
          </p:cNvSpPr>
          <p:nvPr>
            <p:ph type="title"/>
          </p:nvPr>
        </p:nvSpPr>
        <p:spPr/>
        <p:txBody>
          <a:bodyPr/>
          <a:lstStyle/>
          <a:p>
            <a:r>
              <a:rPr lang="en-US"/>
              <a:t>Click to edit Master title style</a:t>
            </a:r>
            <a:endParaRPr lang="en-PK"/>
          </a:p>
        </p:txBody>
      </p:sp>
      <p:sp>
        <p:nvSpPr>
          <p:cNvPr id="3" name="Content Placeholder 2">
            <a:extLst>
              <a:ext uri="{FF2B5EF4-FFF2-40B4-BE49-F238E27FC236}">
                <a16:creationId xmlns:a16="http://schemas.microsoft.com/office/drawing/2014/main" id="{281DE269-245A-41F4-ADAA-A7045A7942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Content Placeholder 3">
            <a:extLst>
              <a:ext uri="{FF2B5EF4-FFF2-40B4-BE49-F238E27FC236}">
                <a16:creationId xmlns:a16="http://schemas.microsoft.com/office/drawing/2014/main" id="{E8775E1B-24C0-4552-BA47-218B46A673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5" name="Date Placeholder 4">
            <a:extLst>
              <a:ext uri="{FF2B5EF4-FFF2-40B4-BE49-F238E27FC236}">
                <a16:creationId xmlns:a16="http://schemas.microsoft.com/office/drawing/2014/main" id="{32D89D24-9B18-40A6-8BF3-DD2598CAA07A}"/>
              </a:ext>
            </a:extLst>
          </p:cNvPr>
          <p:cNvSpPr>
            <a:spLocks noGrp="1"/>
          </p:cNvSpPr>
          <p:nvPr>
            <p:ph type="dt" sz="half" idx="10"/>
          </p:nvPr>
        </p:nvSpPr>
        <p:spPr/>
        <p:txBody>
          <a:bodyPr/>
          <a:lstStyle/>
          <a:p>
            <a:fld id="{2691FC55-146B-4009-9A46-0A95A154019D}" type="datetimeFigureOut">
              <a:rPr lang="en-PK" smtClean="0"/>
              <a:t>28/03/2020</a:t>
            </a:fld>
            <a:endParaRPr lang="en-PK"/>
          </a:p>
        </p:txBody>
      </p:sp>
      <p:sp>
        <p:nvSpPr>
          <p:cNvPr id="6" name="Footer Placeholder 5">
            <a:extLst>
              <a:ext uri="{FF2B5EF4-FFF2-40B4-BE49-F238E27FC236}">
                <a16:creationId xmlns:a16="http://schemas.microsoft.com/office/drawing/2014/main" id="{661143CF-35B9-4F13-8259-C9FCED520739}"/>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id="{6C441A7E-4347-4CBB-BBB5-AD371F99C3C1}"/>
              </a:ext>
            </a:extLst>
          </p:cNvPr>
          <p:cNvSpPr>
            <a:spLocks noGrp="1"/>
          </p:cNvSpPr>
          <p:nvPr>
            <p:ph type="sldNum" sz="quarter" idx="12"/>
          </p:nvPr>
        </p:nvSpPr>
        <p:spPr/>
        <p:txBody>
          <a:bodyPr/>
          <a:lstStyle/>
          <a:p>
            <a:fld id="{17D12A99-662B-4939-82AB-2212ED22CBDB}" type="slidenum">
              <a:rPr lang="en-PK" smtClean="0"/>
              <a:t>‹#›</a:t>
            </a:fld>
            <a:endParaRPr lang="en-PK"/>
          </a:p>
        </p:txBody>
      </p:sp>
    </p:spTree>
    <p:extLst>
      <p:ext uri="{BB962C8B-B14F-4D97-AF65-F5344CB8AC3E}">
        <p14:creationId xmlns:p14="http://schemas.microsoft.com/office/powerpoint/2010/main" val="3356668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088E7-0356-4D0E-B394-AA8B8CAD13D7}"/>
              </a:ext>
            </a:extLst>
          </p:cNvPr>
          <p:cNvSpPr>
            <a:spLocks noGrp="1"/>
          </p:cNvSpPr>
          <p:nvPr>
            <p:ph type="title"/>
          </p:nvPr>
        </p:nvSpPr>
        <p:spPr>
          <a:xfrm>
            <a:off x="839788" y="365125"/>
            <a:ext cx="10515600" cy="1325563"/>
          </a:xfrm>
        </p:spPr>
        <p:txBody>
          <a:bodyPr/>
          <a:lstStyle/>
          <a:p>
            <a:r>
              <a:rPr lang="en-US"/>
              <a:t>Click to edit Master title style</a:t>
            </a:r>
            <a:endParaRPr lang="en-PK"/>
          </a:p>
        </p:txBody>
      </p:sp>
      <p:sp>
        <p:nvSpPr>
          <p:cNvPr id="3" name="Text Placeholder 2">
            <a:extLst>
              <a:ext uri="{FF2B5EF4-FFF2-40B4-BE49-F238E27FC236}">
                <a16:creationId xmlns:a16="http://schemas.microsoft.com/office/drawing/2014/main" id="{120EB638-51A4-44D7-A8BD-94F2211E70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20DECA-034D-4085-B63C-730C44CAC0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5" name="Text Placeholder 4">
            <a:extLst>
              <a:ext uri="{FF2B5EF4-FFF2-40B4-BE49-F238E27FC236}">
                <a16:creationId xmlns:a16="http://schemas.microsoft.com/office/drawing/2014/main" id="{46DB72CE-8999-4374-9716-02E3214039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6C0B13-29DB-4BA2-BD39-BDA2C9CB2B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7" name="Date Placeholder 6">
            <a:extLst>
              <a:ext uri="{FF2B5EF4-FFF2-40B4-BE49-F238E27FC236}">
                <a16:creationId xmlns:a16="http://schemas.microsoft.com/office/drawing/2014/main" id="{A3F71714-6846-4883-9C8D-76081C26762C}"/>
              </a:ext>
            </a:extLst>
          </p:cNvPr>
          <p:cNvSpPr>
            <a:spLocks noGrp="1"/>
          </p:cNvSpPr>
          <p:nvPr>
            <p:ph type="dt" sz="half" idx="10"/>
          </p:nvPr>
        </p:nvSpPr>
        <p:spPr/>
        <p:txBody>
          <a:bodyPr/>
          <a:lstStyle/>
          <a:p>
            <a:fld id="{2691FC55-146B-4009-9A46-0A95A154019D}" type="datetimeFigureOut">
              <a:rPr lang="en-PK" smtClean="0"/>
              <a:t>28/03/2020</a:t>
            </a:fld>
            <a:endParaRPr lang="en-PK"/>
          </a:p>
        </p:txBody>
      </p:sp>
      <p:sp>
        <p:nvSpPr>
          <p:cNvPr id="8" name="Footer Placeholder 7">
            <a:extLst>
              <a:ext uri="{FF2B5EF4-FFF2-40B4-BE49-F238E27FC236}">
                <a16:creationId xmlns:a16="http://schemas.microsoft.com/office/drawing/2014/main" id="{F5B85BCA-625F-441C-864A-E20DEACA09EF}"/>
              </a:ext>
            </a:extLst>
          </p:cNvPr>
          <p:cNvSpPr>
            <a:spLocks noGrp="1"/>
          </p:cNvSpPr>
          <p:nvPr>
            <p:ph type="ftr" sz="quarter" idx="11"/>
          </p:nvPr>
        </p:nvSpPr>
        <p:spPr/>
        <p:txBody>
          <a:bodyPr/>
          <a:lstStyle/>
          <a:p>
            <a:endParaRPr lang="en-PK"/>
          </a:p>
        </p:txBody>
      </p:sp>
      <p:sp>
        <p:nvSpPr>
          <p:cNvPr id="9" name="Slide Number Placeholder 8">
            <a:extLst>
              <a:ext uri="{FF2B5EF4-FFF2-40B4-BE49-F238E27FC236}">
                <a16:creationId xmlns:a16="http://schemas.microsoft.com/office/drawing/2014/main" id="{28088332-BDD5-4D17-A384-F8989EDA4576}"/>
              </a:ext>
            </a:extLst>
          </p:cNvPr>
          <p:cNvSpPr>
            <a:spLocks noGrp="1"/>
          </p:cNvSpPr>
          <p:nvPr>
            <p:ph type="sldNum" sz="quarter" idx="12"/>
          </p:nvPr>
        </p:nvSpPr>
        <p:spPr/>
        <p:txBody>
          <a:bodyPr/>
          <a:lstStyle/>
          <a:p>
            <a:fld id="{17D12A99-662B-4939-82AB-2212ED22CBDB}" type="slidenum">
              <a:rPr lang="en-PK" smtClean="0"/>
              <a:t>‹#›</a:t>
            </a:fld>
            <a:endParaRPr lang="en-PK"/>
          </a:p>
        </p:txBody>
      </p:sp>
    </p:spTree>
    <p:extLst>
      <p:ext uri="{BB962C8B-B14F-4D97-AF65-F5344CB8AC3E}">
        <p14:creationId xmlns:p14="http://schemas.microsoft.com/office/powerpoint/2010/main" val="3831475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FD933-682A-4864-883A-37CBF1C6A22C}"/>
              </a:ext>
            </a:extLst>
          </p:cNvPr>
          <p:cNvSpPr>
            <a:spLocks noGrp="1"/>
          </p:cNvSpPr>
          <p:nvPr>
            <p:ph type="title"/>
          </p:nvPr>
        </p:nvSpPr>
        <p:spPr/>
        <p:txBody>
          <a:bodyPr/>
          <a:lstStyle/>
          <a:p>
            <a:r>
              <a:rPr lang="en-US"/>
              <a:t>Click to edit Master title style</a:t>
            </a:r>
            <a:endParaRPr lang="en-PK"/>
          </a:p>
        </p:txBody>
      </p:sp>
      <p:sp>
        <p:nvSpPr>
          <p:cNvPr id="3" name="Date Placeholder 2">
            <a:extLst>
              <a:ext uri="{FF2B5EF4-FFF2-40B4-BE49-F238E27FC236}">
                <a16:creationId xmlns:a16="http://schemas.microsoft.com/office/drawing/2014/main" id="{02708313-7AF3-4551-A2D8-905BD154A1CE}"/>
              </a:ext>
            </a:extLst>
          </p:cNvPr>
          <p:cNvSpPr>
            <a:spLocks noGrp="1"/>
          </p:cNvSpPr>
          <p:nvPr>
            <p:ph type="dt" sz="half" idx="10"/>
          </p:nvPr>
        </p:nvSpPr>
        <p:spPr/>
        <p:txBody>
          <a:bodyPr/>
          <a:lstStyle/>
          <a:p>
            <a:fld id="{2691FC55-146B-4009-9A46-0A95A154019D}" type="datetimeFigureOut">
              <a:rPr lang="en-PK" smtClean="0"/>
              <a:t>28/03/2020</a:t>
            </a:fld>
            <a:endParaRPr lang="en-PK"/>
          </a:p>
        </p:txBody>
      </p:sp>
      <p:sp>
        <p:nvSpPr>
          <p:cNvPr id="4" name="Footer Placeholder 3">
            <a:extLst>
              <a:ext uri="{FF2B5EF4-FFF2-40B4-BE49-F238E27FC236}">
                <a16:creationId xmlns:a16="http://schemas.microsoft.com/office/drawing/2014/main" id="{5F42A3FE-F843-4FA7-9DBB-7CFE3D8EC6B2}"/>
              </a:ext>
            </a:extLst>
          </p:cNvPr>
          <p:cNvSpPr>
            <a:spLocks noGrp="1"/>
          </p:cNvSpPr>
          <p:nvPr>
            <p:ph type="ftr" sz="quarter" idx="11"/>
          </p:nvPr>
        </p:nvSpPr>
        <p:spPr/>
        <p:txBody>
          <a:bodyPr/>
          <a:lstStyle/>
          <a:p>
            <a:endParaRPr lang="en-PK"/>
          </a:p>
        </p:txBody>
      </p:sp>
      <p:sp>
        <p:nvSpPr>
          <p:cNvPr id="5" name="Slide Number Placeholder 4">
            <a:extLst>
              <a:ext uri="{FF2B5EF4-FFF2-40B4-BE49-F238E27FC236}">
                <a16:creationId xmlns:a16="http://schemas.microsoft.com/office/drawing/2014/main" id="{6871DFE2-E951-4414-8FD6-96E579B79453}"/>
              </a:ext>
            </a:extLst>
          </p:cNvPr>
          <p:cNvSpPr>
            <a:spLocks noGrp="1"/>
          </p:cNvSpPr>
          <p:nvPr>
            <p:ph type="sldNum" sz="quarter" idx="12"/>
          </p:nvPr>
        </p:nvSpPr>
        <p:spPr/>
        <p:txBody>
          <a:bodyPr/>
          <a:lstStyle/>
          <a:p>
            <a:fld id="{17D12A99-662B-4939-82AB-2212ED22CBDB}" type="slidenum">
              <a:rPr lang="en-PK" smtClean="0"/>
              <a:t>‹#›</a:t>
            </a:fld>
            <a:endParaRPr lang="en-PK"/>
          </a:p>
        </p:txBody>
      </p:sp>
    </p:spTree>
    <p:extLst>
      <p:ext uri="{BB962C8B-B14F-4D97-AF65-F5344CB8AC3E}">
        <p14:creationId xmlns:p14="http://schemas.microsoft.com/office/powerpoint/2010/main" val="2453578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6BB089-183C-47AD-9957-04B33A72E87B}"/>
              </a:ext>
            </a:extLst>
          </p:cNvPr>
          <p:cNvSpPr>
            <a:spLocks noGrp="1"/>
          </p:cNvSpPr>
          <p:nvPr>
            <p:ph type="dt" sz="half" idx="10"/>
          </p:nvPr>
        </p:nvSpPr>
        <p:spPr/>
        <p:txBody>
          <a:bodyPr/>
          <a:lstStyle/>
          <a:p>
            <a:fld id="{2691FC55-146B-4009-9A46-0A95A154019D}" type="datetimeFigureOut">
              <a:rPr lang="en-PK" smtClean="0"/>
              <a:t>28/03/2020</a:t>
            </a:fld>
            <a:endParaRPr lang="en-PK"/>
          </a:p>
        </p:txBody>
      </p:sp>
      <p:sp>
        <p:nvSpPr>
          <p:cNvPr id="3" name="Footer Placeholder 2">
            <a:extLst>
              <a:ext uri="{FF2B5EF4-FFF2-40B4-BE49-F238E27FC236}">
                <a16:creationId xmlns:a16="http://schemas.microsoft.com/office/drawing/2014/main" id="{A8821F8F-092D-4EB0-BEE3-D6D362E57592}"/>
              </a:ext>
            </a:extLst>
          </p:cNvPr>
          <p:cNvSpPr>
            <a:spLocks noGrp="1"/>
          </p:cNvSpPr>
          <p:nvPr>
            <p:ph type="ftr" sz="quarter" idx="11"/>
          </p:nvPr>
        </p:nvSpPr>
        <p:spPr/>
        <p:txBody>
          <a:bodyPr/>
          <a:lstStyle/>
          <a:p>
            <a:endParaRPr lang="en-PK"/>
          </a:p>
        </p:txBody>
      </p:sp>
      <p:sp>
        <p:nvSpPr>
          <p:cNvPr id="4" name="Slide Number Placeholder 3">
            <a:extLst>
              <a:ext uri="{FF2B5EF4-FFF2-40B4-BE49-F238E27FC236}">
                <a16:creationId xmlns:a16="http://schemas.microsoft.com/office/drawing/2014/main" id="{5515A2B3-0773-4446-83D6-D08F023EB640}"/>
              </a:ext>
            </a:extLst>
          </p:cNvPr>
          <p:cNvSpPr>
            <a:spLocks noGrp="1"/>
          </p:cNvSpPr>
          <p:nvPr>
            <p:ph type="sldNum" sz="quarter" idx="12"/>
          </p:nvPr>
        </p:nvSpPr>
        <p:spPr/>
        <p:txBody>
          <a:bodyPr/>
          <a:lstStyle/>
          <a:p>
            <a:fld id="{17D12A99-662B-4939-82AB-2212ED22CBDB}" type="slidenum">
              <a:rPr lang="en-PK" smtClean="0"/>
              <a:t>‹#›</a:t>
            </a:fld>
            <a:endParaRPr lang="en-PK"/>
          </a:p>
        </p:txBody>
      </p:sp>
    </p:spTree>
    <p:extLst>
      <p:ext uri="{BB962C8B-B14F-4D97-AF65-F5344CB8AC3E}">
        <p14:creationId xmlns:p14="http://schemas.microsoft.com/office/powerpoint/2010/main" val="1199202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7FC4B-D974-499E-B3E1-89FB1ADA79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K"/>
          </a:p>
        </p:txBody>
      </p:sp>
      <p:sp>
        <p:nvSpPr>
          <p:cNvPr id="3" name="Content Placeholder 2">
            <a:extLst>
              <a:ext uri="{FF2B5EF4-FFF2-40B4-BE49-F238E27FC236}">
                <a16:creationId xmlns:a16="http://schemas.microsoft.com/office/drawing/2014/main" id="{B42E526A-C003-4489-9CBD-44EFAB445D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Text Placeholder 3">
            <a:extLst>
              <a:ext uri="{FF2B5EF4-FFF2-40B4-BE49-F238E27FC236}">
                <a16:creationId xmlns:a16="http://schemas.microsoft.com/office/drawing/2014/main" id="{89798FBB-50F9-4B81-9023-8CA7C2D4CB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2E541C-A77B-49A5-9213-DA419DEA01BD}"/>
              </a:ext>
            </a:extLst>
          </p:cNvPr>
          <p:cNvSpPr>
            <a:spLocks noGrp="1"/>
          </p:cNvSpPr>
          <p:nvPr>
            <p:ph type="dt" sz="half" idx="10"/>
          </p:nvPr>
        </p:nvSpPr>
        <p:spPr/>
        <p:txBody>
          <a:bodyPr/>
          <a:lstStyle/>
          <a:p>
            <a:fld id="{2691FC55-146B-4009-9A46-0A95A154019D}" type="datetimeFigureOut">
              <a:rPr lang="en-PK" smtClean="0"/>
              <a:t>28/03/2020</a:t>
            </a:fld>
            <a:endParaRPr lang="en-PK"/>
          </a:p>
        </p:txBody>
      </p:sp>
      <p:sp>
        <p:nvSpPr>
          <p:cNvPr id="6" name="Footer Placeholder 5">
            <a:extLst>
              <a:ext uri="{FF2B5EF4-FFF2-40B4-BE49-F238E27FC236}">
                <a16:creationId xmlns:a16="http://schemas.microsoft.com/office/drawing/2014/main" id="{28427EBE-6626-4980-86ED-0D8CC72F66BF}"/>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id="{D08A02DB-9AF2-41BA-8BEE-3ADDE8856C7A}"/>
              </a:ext>
            </a:extLst>
          </p:cNvPr>
          <p:cNvSpPr>
            <a:spLocks noGrp="1"/>
          </p:cNvSpPr>
          <p:nvPr>
            <p:ph type="sldNum" sz="quarter" idx="12"/>
          </p:nvPr>
        </p:nvSpPr>
        <p:spPr/>
        <p:txBody>
          <a:bodyPr/>
          <a:lstStyle/>
          <a:p>
            <a:fld id="{17D12A99-662B-4939-82AB-2212ED22CBDB}" type="slidenum">
              <a:rPr lang="en-PK" smtClean="0"/>
              <a:t>‹#›</a:t>
            </a:fld>
            <a:endParaRPr lang="en-PK"/>
          </a:p>
        </p:txBody>
      </p:sp>
    </p:spTree>
    <p:extLst>
      <p:ext uri="{BB962C8B-B14F-4D97-AF65-F5344CB8AC3E}">
        <p14:creationId xmlns:p14="http://schemas.microsoft.com/office/powerpoint/2010/main" val="774266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7B783-4B88-4721-A51F-78C1C8B369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K"/>
          </a:p>
        </p:txBody>
      </p:sp>
      <p:sp>
        <p:nvSpPr>
          <p:cNvPr id="3" name="Picture Placeholder 2">
            <a:extLst>
              <a:ext uri="{FF2B5EF4-FFF2-40B4-BE49-F238E27FC236}">
                <a16:creationId xmlns:a16="http://schemas.microsoft.com/office/drawing/2014/main" id="{19723D25-C20B-4951-AFC6-ECB9FEDFE9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K"/>
          </a:p>
        </p:txBody>
      </p:sp>
      <p:sp>
        <p:nvSpPr>
          <p:cNvPr id="4" name="Text Placeholder 3">
            <a:extLst>
              <a:ext uri="{FF2B5EF4-FFF2-40B4-BE49-F238E27FC236}">
                <a16:creationId xmlns:a16="http://schemas.microsoft.com/office/drawing/2014/main" id="{F04DF144-C48C-494F-A54F-6DB933985F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78F59B-C65B-495F-B8B4-AEBE31ABBA3D}"/>
              </a:ext>
            </a:extLst>
          </p:cNvPr>
          <p:cNvSpPr>
            <a:spLocks noGrp="1"/>
          </p:cNvSpPr>
          <p:nvPr>
            <p:ph type="dt" sz="half" idx="10"/>
          </p:nvPr>
        </p:nvSpPr>
        <p:spPr/>
        <p:txBody>
          <a:bodyPr/>
          <a:lstStyle/>
          <a:p>
            <a:fld id="{2691FC55-146B-4009-9A46-0A95A154019D}" type="datetimeFigureOut">
              <a:rPr lang="en-PK" smtClean="0"/>
              <a:t>28/03/2020</a:t>
            </a:fld>
            <a:endParaRPr lang="en-PK"/>
          </a:p>
        </p:txBody>
      </p:sp>
      <p:sp>
        <p:nvSpPr>
          <p:cNvPr id="6" name="Footer Placeholder 5">
            <a:extLst>
              <a:ext uri="{FF2B5EF4-FFF2-40B4-BE49-F238E27FC236}">
                <a16:creationId xmlns:a16="http://schemas.microsoft.com/office/drawing/2014/main" id="{459A3BF6-D7F4-4E91-8C43-6BAE65866BA9}"/>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id="{4C64F7AA-0A6E-4AD1-8935-1B7FAFE153CC}"/>
              </a:ext>
            </a:extLst>
          </p:cNvPr>
          <p:cNvSpPr>
            <a:spLocks noGrp="1"/>
          </p:cNvSpPr>
          <p:nvPr>
            <p:ph type="sldNum" sz="quarter" idx="12"/>
          </p:nvPr>
        </p:nvSpPr>
        <p:spPr/>
        <p:txBody>
          <a:bodyPr/>
          <a:lstStyle/>
          <a:p>
            <a:fld id="{17D12A99-662B-4939-82AB-2212ED22CBDB}" type="slidenum">
              <a:rPr lang="en-PK" smtClean="0"/>
              <a:t>‹#›</a:t>
            </a:fld>
            <a:endParaRPr lang="en-PK"/>
          </a:p>
        </p:txBody>
      </p:sp>
    </p:spTree>
    <p:extLst>
      <p:ext uri="{BB962C8B-B14F-4D97-AF65-F5344CB8AC3E}">
        <p14:creationId xmlns:p14="http://schemas.microsoft.com/office/powerpoint/2010/main" val="4288502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368CDE-8CDA-4476-9DB1-67F538204F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PK"/>
          </a:p>
        </p:txBody>
      </p:sp>
      <p:sp>
        <p:nvSpPr>
          <p:cNvPr id="3" name="Text Placeholder 2">
            <a:extLst>
              <a:ext uri="{FF2B5EF4-FFF2-40B4-BE49-F238E27FC236}">
                <a16:creationId xmlns:a16="http://schemas.microsoft.com/office/drawing/2014/main" id="{45CD5BC6-0B5A-42B0-9FD1-06896CBBAA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2E357AAF-F204-4A2F-B3F2-1E74BBDA08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91FC55-146B-4009-9A46-0A95A154019D}" type="datetimeFigureOut">
              <a:rPr lang="en-PK" smtClean="0"/>
              <a:t>28/03/2020</a:t>
            </a:fld>
            <a:endParaRPr lang="en-PK"/>
          </a:p>
        </p:txBody>
      </p:sp>
      <p:sp>
        <p:nvSpPr>
          <p:cNvPr id="5" name="Footer Placeholder 4">
            <a:extLst>
              <a:ext uri="{FF2B5EF4-FFF2-40B4-BE49-F238E27FC236}">
                <a16:creationId xmlns:a16="http://schemas.microsoft.com/office/drawing/2014/main" id="{3E6E56F8-7C2C-47F8-A934-3A4DC1A15D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K"/>
          </a:p>
        </p:txBody>
      </p:sp>
      <p:sp>
        <p:nvSpPr>
          <p:cNvPr id="6" name="Slide Number Placeholder 5">
            <a:extLst>
              <a:ext uri="{FF2B5EF4-FFF2-40B4-BE49-F238E27FC236}">
                <a16:creationId xmlns:a16="http://schemas.microsoft.com/office/drawing/2014/main" id="{C37136E2-132D-46D1-A918-CFD17A6D69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D12A99-662B-4939-82AB-2212ED22CBDB}" type="slidenum">
              <a:rPr lang="en-PK" smtClean="0"/>
              <a:t>‹#›</a:t>
            </a:fld>
            <a:endParaRPr lang="en-PK"/>
          </a:p>
        </p:txBody>
      </p:sp>
    </p:spTree>
    <p:extLst>
      <p:ext uri="{BB962C8B-B14F-4D97-AF65-F5344CB8AC3E}">
        <p14:creationId xmlns:p14="http://schemas.microsoft.com/office/powerpoint/2010/main" val="34366508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44E123-7CEC-472F-AB5A-D5D73DCA8917}"/>
              </a:ext>
            </a:extLst>
          </p:cNvPr>
          <p:cNvSpPr>
            <a:spLocks noGrp="1"/>
          </p:cNvSpPr>
          <p:nvPr>
            <p:ph idx="1"/>
          </p:nvPr>
        </p:nvSpPr>
        <p:spPr>
          <a:xfrm>
            <a:off x="838200" y="288235"/>
            <a:ext cx="10515600" cy="5888728"/>
          </a:xfrm>
        </p:spPr>
        <p:txBody>
          <a:bodyPr/>
          <a:lstStyle/>
          <a:p>
            <a:pPr marL="0" indent="0">
              <a:buNone/>
            </a:pPr>
            <a:r>
              <a:rPr lang="en-US" b="1" dirty="0"/>
              <a:t>Antifungal Drugs</a:t>
            </a:r>
          </a:p>
          <a:p>
            <a:r>
              <a:rPr lang="en-US" dirty="0"/>
              <a:t>The most common mode of action for antifungal drugs is the disruption of the cell membrane. </a:t>
            </a:r>
          </a:p>
          <a:p>
            <a:r>
              <a:rPr lang="en-US" dirty="0"/>
              <a:t>Antifungals take advantage of small differences between fungi and humans in the biochemical pathways that synthesize sterols. </a:t>
            </a:r>
          </a:p>
          <a:p>
            <a:r>
              <a:rPr lang="en-US" dirty="0"/>
              <a:t>The sterols are important in maintaining proper membrane fluidity and, hence, proper function of the cell membrane. </a:t>
            </a:r>
          </a:p>
          <a:p>
            <a:r>
              <a:rPr lang="en-US" dirty="0"/>
              <a:t>For most fungi, the predominant membrane sterol is ergosterol.</a:t>
            </a:r>
          </a:p>
          <a:p>
            <a:r>
              <a:rPr lang="en-US" dirty="0"/>
              <a:t>Because human cell membranes use cholesterol, instead of ergosterol, antifungal drugs that target ergosterol synthesis are selectively toxic</a:t>
            </a:r>
            <a:endParaRPr lang="en-PK" dirty="0"/>
          </a:p>
        </p:txBody>
      </p:sp>
    </p:spTree>
    <p:extLst>
      <p:ext uri="{BB962C8B-B14F-4D97-AF65-F5344CB8AC3E}">
        <p14:creationId xmlns:p14="http://schemas.microsoft.com/office/powerpoint/2010/main" val="1147190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32C41F-DFD1-4E93-8A4E-C005F80D8BA5}"/>
              </a:ext>
            </a:extLst>
          </p:cNvPr>
          <p:cNvSpPr>
            <a:spLocks noGrp="1"/>
          </p:cNvSpPr>
          <p:nvPr>
            <p:ph idx="1"/>
          </p:nvPr>
        </p:nvSpPr>
        <p:spPr>
          <a:xfrm>
            <a:off x="838200" y="827314"/>
            <a:ext cx="10515600" cy="5349649"/>
          </a:xfrm>
        </p:spPr>
        <p:txBody>
          <a:bodyPr/>
          <a:lstStyle/>
          <a:p>
            <a:r>
              <a:rPr lang="en-US" dirty="0"/>
              <a:t>The naturally produced antifungal </a:t>
            </a:r>
            <a:r>
              <a:rPr lang="en-US" b="1" dirty="0"/>
              <a:t>griseofulvin</a:t>
            </a:r>
            <a:r>
              <a:rPr lang="en-US" dirty="0"/>
              <a:t> is thought to specifically disrupt fungal cell division by interfering with microtubules involved in spindle formation during mitosis. </a:t>
            </a:r>
          </a:p>
          <a:p>
            <a:r>
              <a:rPr lang="en-US" dirty="0"/>
              <a:t>It was one of the first antifungals, but its use is associated with hepatotoxicity. </a:t>
            </a:r>
          </a:p>
          <a:p>
            <a:r>
              <a:rPr lang="en-US" dirty="0"/>
              <a:t>It is typically administered orally to treat various types of </a:t>
            </a:r>
            <a:r>
              <a:rPr lang="en-US" dirty="0" err="1"/>
              <a:t>dermatophytic</a:t>
            </a:r>
            <a:r>
              <a:rPr lang="en-US" dirty="0"/>
              <a:t> skin infections when other topical antifungal treatments are ineffective.</a:t>
            </a:r>
            <a:endParaRPr lang="en-PK" dirty="0"/>
          </a:p>
        </p:txBody>
      </p:sp>
    </p:spTree>
    <p:extLst>
      <p:ext uri="{BB962C8B-B14F-4D97-AF65-F5344CB8AC3E}">
        <p14:creationId xmlns:p14="http://schemas.microsoft.com/office/powerpoint/2010/main" val="2692514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8CB396-7A9A-4067-9A23-ED06838DBABB}"/>
              </a:ext>
            </a:extLst>
          </p:cNvPr>
          <p:cNvSpPr>
            <a:spLocks noGrp="1"/>
          </p:cNvSpPr>
          <p:nvPr>
            <p:ph idx="1"/>
          </p:nvPr>
        </p:nvSpPr>
        <p:spPr>
          <a:xfrm>
            <a:off x="511629" y="402771"/>
            <a:ext cx="11092541" cy="5508172"/>
          </a:xfrm>
        </p:spPr>
        <p:txBody>
          <a:bodyPr>
            <a:normAutofit/>
          </a:bodyPr>
          <a:lstStyle/>
          <a:p>
            <a:r>
              <a:rPr lang="en-US" dirty="0"/>
              <a:t>There are a few drugs that act as </a:t>
            </a:r>
            <a:r>
              <a:rPr lang="en-US" b="1" dirty="0"/>
              <a:t>antimetabolites against fungal processes</a:t>
            </a:r>
            <a:r>
              <a:rPr lang="en-US" dirty="0"/>
              <a:t>. </a:t>
            </a:r>
          </a:p>
          <a:p>
            <a:r>
              <a:rPr lang="en-US" dirty="0"/>
              <a:t>For example, atovaquone, a representative of the naphthoquinone drug class, is a semisynthetic antimetabolite for fungal and protozoal versions of a mitochondrial cytochrome important in electron transport.</a:t>
            </a:r>
          </a:p>
          <a:p>
            <a:r>
              <a:rPr lang="en-US" dirty="0"/>
              <a:t>Structurally, it is an analog of coenzyme Q, with which it competes for electron binding. </a:t>
            </a:r>
          </a:p>
          <a:p>
            <a:r>
              <a:rPr lang="en-US" dirty="0"/>
              <a:t>It is particularly useful for the treatment of </a:t>
            </a:r>
            <a:r>
              <a:rPr lang="en-US" i="1" dirty="0"/>
              <a:t>Pneumocystis </a:t>
            </a:r>
            <a:r>
              <a:rPr lang="en-US" dirty="0"/>
              <a:t>pneumonia caused by </a:t>
            </a:r>
            <a:r>
              <a:rPr lang="en-US" i="1" dirty="0"/>
              <a:t>Pneumocystis </a:t>
            </a:r>
            <a:r>
              <a:rPr lang="en-US" i="1" dirty="0" err="1"/>
              <a:t>jirovecii</a:t>
            </a:r>
            <a:r>
              <a:rPr lang="en-US" dirty="0"/>
              <a:t>. </a:t>
            </a:r>
          </a:p>
          <a:p>
            <a:r>
              <a:rPr lang="en-US" dirty="0"/>
              <a:t>The antibacterial sulfamethoxazole-trimethoprim combination also acts as an antimetabolite against </a:t>
            </a:r>
            <a:r>
              <a:rPr lang="en-US" i="1" dirty="0"/>
              <a:t>P. </a:t>
            </a:r>
            <a:r>
              <a:rPr lang="en-US" i="1" dirty="0" err="1"/>
              <a:t>jirovecii</a:t>
            </a:r>
            <a:r>
              <a:rPr lang="en-US" dirty="0"/>
              <a:t>.</a:t>
            </a:r>
            <a:endParaRPr lang="en-PK" dirty="0"/>
          </a:p>
        </p:txBody>
      </p:sp>
    </p:spTree>
    <p:extLst>
      <p:ext uri="{BB962C8B-B14F-4D97-AF65-F5344CB8AC3E}">
        <p14:creationId xmlns:p14="http://schemas.microsoft.com/office/powerpoint/2010/main" val="1410831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807F84-346A-431C-8243-A808413ACA31}"/>
              </a:ext>
            </a:extLst>
          </p:cNvPr>
          <p:cNvPicPr>
            <a:picLocks noChangeAspect="1"/>
          </p:cNvPicPr>
          <p:nvPr/>
        </p:nvPicPr>
        <p:blipFill>
          <a:blip r:embed="rId2"/>
          <a:stretch>
            <a:fillRect/>
          </a:stretch>
        </p:blipFill>
        <p:spPr>
          <a:xfrm>
            <a:off x="518830" y="400621"/>
            <a:ext cx="11304000" cy="6253872"/>
          </a:xfrm>
          <a:prstGeom prst="rect">
            <a:avLst/>
          </a:prstGeom>
        </p:spPr>
      </p:pic>
    </p:spTree>
    <p:extLst>
      <p:ext uri="{BB962C8B-B14F-4D97-AF65-F5344CB8AC3E}">
        <p14:creationId xmlns:p14="http://schemas.microsoft.com/office/powerpoint/2010/main" val="186663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2C22F1-9356-4AF4-9B19-05497968D41B}"/>
              </a:ext>
            </a:extLst>
          </p:cNvPr>
          <p:cNvPicPr>
            <a:picLocks noChangeAspect="1"/>
          </p:cNvPicPr>
          <p:nvPr/>
        </p:nvPicPr>
        <p:blipFill rotWithShape="1">
          <a:blip r:embed="rId2"/>
          <a:srcRect l="18917" t="18666" r="23667" b="15111"/>
          <a:stretch/>
        </p:blipFill>
        <p:spPr>
          <a:xfrm>
            <a:off x="772160" y="0"/>
            <a:ext cx="10404000" cy="6749804"/>
          </a:xfrm>
          <a:prstGeom prst="rect">
            <a:avLst/>
          </a:prstGeom>
        </p:spPr>
      </p:pic>
    </p:spTree>
    <p:extLst>
      <p:ext uri="{BB962C8B-B14F-4D97-AF65-F5344CB8AC3E}">
        <p14:creationId xmlns:p14="http://schemas.microsoft.com/office/powerpoint/2010/main" val="328528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9A1583-1611-4E12-A85A-335579CED544}"/>
              </a:ext>
            </a:extLst>
          </p:cNvPr>
          <p:cNvPicPr>
            <a:picLocks noChangeAspect="1"/>
          </p:cNvPicPr>
          <p:nvPr/>
        </p:nvPicPr>
        <p:blipFill rotWithShape="1">
          <a:blip r:embed="rId2"/>
          <a:srcRect l="11834" t="25481" r="16833" b="28297"/>
          <a:stretch/>
        </p:blipFill>
        <p:spPr>
          <a:xfrm>
            <a:off x="336000" y="1605241"/>
            <a:ext cx="11520000" cy="4198840"/>
          </a:xfrm>
          <a:prstGeom prst="rect">
            <a:avLst/>
          </a:prstGeom>
        </p:spPr>
      </p:pic>
    </p:spTree>
    <p:extLst>
      <p:ext uri="{BB962C8B-B14F-4D97-AF65-F5344CB8AC3E}">
        <p14:creationId xmlns:p14="http://schemas.microsoft.com/office/powerpoint/2010/main" val="323057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B2235C-4954-4C7D-826C-02CDC489D054}"/>
              </a:ext>
            </a:extLst>
          </p:cNvPr>
          <p:cNvSpPr>
            <a:spLocks noGrp="1"/>
          </p:cNvSpPr>
          <p:nvPr>
            <p:ph idx="1"/>
          </p:nvPr>
        </p:nvSpPr>
        <p:spPr>
          <a:xfrm>
            <a:off x="631371" y="631370"/>
            <a:ext cx="10951029" cy="5769429"/>
          </a:xfrm>
        </p:spPr>
        <p:txBody>
          <a:bodyPr>
            <a:normAutofit/>
          </a:bodyPr>
          <a:lstStyle/>
          <a:p>
            <a:r>
              <a:rPr lang="en-US" dirty="0"/>
              <a:t>The </a:t>
            </a:r>
            <a:r>
              <a:rPr lang="en-US" b="1" dirty="0" err="1"/>
              <a:t>imidazoles</a:t>
            </a:r>
            <a:r>
              <a:rPr lang="en-US" b="1" dirty="0"/>
              <a:t> </a:t>
            </a:r>
            <a:r>
              <a:rPr lang="en-US" dirty="0"/>
              <a:t>are synthetic fungicides that disrupt ergosterol biosynthesis; they are commonly used in medical applications and also in agriculture to keep seeds and harvested crops from molding. </a:t>
            </a:r>
          </a:p>
          <a:p>
            <a:r>
              <a:rPr lang="en-US" dirty="0"/>
              <a:t>Examples include miconazole, ketoconazole, and clotrimazole, which are used to treat fungal skin infections such as ringworm, specifically tinea pedis (athlete’s foot), tinea cruris (jock itch), and tinea corporis. </a:t>
            </a:r>
          </a:p>
          <a:p>
            <a:r>
              <a:rPr lang="en-US" dirty="0"/>
              <a:t>These infections are commonly caused by dermatophytes of the genera </a:t>
            </a:r>
            <a:r>
              <a:rPr lang="en-US" i="1" dirty="0"/>
              <a:t>Trichophyton</a:t>
            </a:r>
            <a:r>
              <a:rPr lang="en-US" dirty="0"/>
              <a:t>, </a:t>
            </a:r>
            <a:r>
              <a:rPr lang="en-US" i="1" dirty="0"/>
              <a:t>Epidermophyton</a:t>
            </a:r>
            <a:r>
              <a:rPr lang="en-US" dirty="0"/>
              <a:t>, and </a:t>
            </a:r>
            <a:r>
              <a:rPr lang="en-US" i="1" dirty="0" err="1"/>
              <a:t>Microsporum</a:t>
            </a:r>
            <a:r>
              <a:rPr lang="en-US" dirty="0"/>
              <a:t>. </a:t>
            </a:r>
          </a:p>
          <a:p>
            <a:r>
              <a:rPr lang="en-US" dirty="0"/>
              <a:t>Miconazole is also used predominantly for the treatment of vaginal yeast infections caused by the fungus </a:t>
            </a:r>
            <a:r>
              <a:rPr lang="en-US" i="1" dirty="0"/>
              <a:t>Candida</a:t>
            </a:r>
            <a:r>
              <a:rPr lang="en-US" dirty="0"/>
              <a:t>, and ketoconazole is used for the treatment of tinea versicolor and dandruff, which both can be caused by the fungus </a:t>
            </a:r>
            <a:r>
              <a:rPr lang="en-US" i="1" dirty="0"/>
              <a:t>Malassezia</a:t>
            </a:r>
            <a:r>
              <a:rPr lang="en-US" dirty="0"/>
              <a:t>.</a:t>
            </a:r>
            <a:endParaRPr lang="en-PK" dirty="0"/>
          </a:p>
        </p:txBody>
      </p:sp>
    </p:spTree>
    <p:extLst>
      <p:ext uri="{BB962C8B-B14F-4D97-AF65-F5344CB8AC3E}">
        <p14:creationId xmlns:p14="http://schemas.microsoft.com/office/powerpoint/2010/main" val="3402349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677068-BCA0-44EF-95A7-CF217FC7ABFF}"/>
              </a:ext>
            </a:extLst>
          </p:cNvPr>
          <p:cNvSpPr>
            <a:spLocks noGrp="1"/>
          </p:cNvSpPr>
          <p:nvPr>
            <p:ph idx="1"/>
          </p:nvPr>
        </p:nvSpPr>
        <p:spPr>
          <a:xfrm>
            <a:off x="838200" y="705678"/>
            <a:ext cx="10515600" cy="5471285"/>
          </a:xfrm>
        </p:spPr>
        <p:txBody>
          <a:bodyPr/>
          <a:lstStyle/>
          <a:p>
            <a:r>
              <a:rPr lang="en-US" dirty="0"/>
              <a:t>The </a:t>
            </a:r>
            <a:r>
              <a:rPr lang="en-US" b="1" dirty="0"/>
              <a:t>triazole </a:t>
            </a:r>
            <a:r>
              <a:rPr lang="en-US" dirty="0"/>
              <a:t>drugs, including </a:t>
            </a:r>
            <a:r>
              <a:rPr lang="en-US" b="1" dirty="0"/>
              <a:t>fluconazole</a:t>
            </a:r>
            <a:r>
              <a:rPr lang="en-US" dirty="0"/>
              <a:t>, also inhibit ergosterol biosynthesis. </a:t>
            </a:r>
          </a:p>
          <a:p>
            <a:r>
              <a:rPr lang="en-US" dirty="0"/>
              <a:t>However, they can be administered orally or intravenously for the treatment of several types of systemic yeast infections, including oral thrush and cryptococcal meningitis, both of which are prevalent in patients with AIDS. </a:t>
            </a:r>
          </a:p>
          <a:p>
            <a:r>
              <a:rPr lang="en-US" dirty="0"/>
              <a:t>The triazoles also exhibit more selective toxicity, compared with the </a:t>
            </a:r>
            <a:r>
              <a:rPr lang="en-US" dirty="0" err="1"/>
              <a:t>imidazoles</a:t>
            </a:r>
            <a:r>
              <a:rPr lang="en-US" dirty="0"/>
              <a:t>, and are associated with fewer side effects.</a:t>
            </a:r>
            <a:endParaRPr lang="en-PK" dirty="0"/>
          </a:p>
        </p:txBody>
      </p:sp>
    </p:spTree>
    <p:extLst>
      <p:ext uri="{BB962C8B-B14F-4D97-AF65-F5344CB8AC3E}">
        <p14:creationId xmlns:p14="http://schemas.microsoft.com/office/powerpoint/2010/main" val="1049481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EA1F09-19AA-4021-98C2-9EAE8CAA0E4B}"/>
              </a:ext>
            </a:extLst>
          </p:cNvPr>
          <p:cNvSpPr>
            <a:spLocks noGrp="1"/>
          </p:cNvSpPr>
          <p:nvPr>
            <p:ph idx="1"/>
          </p:nvPr>
        </p:nvSpPr>
        <p:spPr>
          <a:xfrm>
            <a:off x="838200" y="1001486"/>
            <a:ext cx="10515600" cy="5175477"/>
          </a:xfrm>
        </p:spPr>
        <p:txBody>
          <a:bodyPr/>
          <a:lstStyle/>
          <a:p>
            <a:r>
              <a:rPr lang="en-US" dirty="0"/>
              <a:t>The </a:t>
            </a:r>
            <a:r>
              <a:rPr lang="en-US" b="1" dirty="0"/>
              <a:t>allylamines</a:t>
            </a:r>
            <a:r>
              <a:rPr lang="en-US" dirty="0"/>
              <a:t>, a structurally different class of synthetic antifungal drugs, inhibit an earlier step in ergosterol biosynthesis. </a:t>
            </a:r>
          </a:p>
          <a:p>
            <a:r>
              <a:rPr lang="en-US" dirty="0"/>
              <a:t>The most commonly used allylamine is </a:t>
            </a:r>
            <a:r>
              <a:rPr lang="en-US" b="1" dirty="0"/>
              <a:t>terbinafine </a:t>
            </a:r>
            <a:r>
              <a:rPr lang="en-US" dirty="0"/>
              <a:t>(marketed under the brand name Lamisil), which is used topically for the treatment of </a:t>
            </a:r>
            <a:r>
              <a:rPr lang="en-US" dirty="0" err="1"/>
              <a:t>dermatophytic</a:t>
            </a:r>
            <a:r>
              <a:rPr lang="en-US" dirty="0"/>
              <a:t> skin infections like athlete’s foot, ringworm, and jock itch. </a:t>
            </a:r>
          </a:p>
          <a:p>
            <a:r>
              <a:rPr lang="en-US" dirty="0"/>
              <a:t>Oral treatment with terbinafine is also used for the treatment of fingernail and toenail fungus, but it can be associated with the rare side effect of hepatotoxicity.</a:t>
            </a:r>
            <a:endParaRPr lang="en-PK" dirty="0"/>
          </a:p>
        </p:txBody>
      </p:sp>
    </p:spTree>
    <p:extLst>
      <p:ext uri="{BB962C8B-B14F-4D97-AF65-F5344CB8AC3E}">
        <p14:creationId xmlns:p14="http://schemas.microsoft.com/office/powerpoint/2010/main" val="3600038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516776-9C5A-4395-BC99-29727412093D}"/>
              </a:ext>
            </a:extLst>
          </p:cNvPr>
          <p:cNvSpPr>
            <a:spLocks noGrp="1"/>
          </p:cNvSpPr>
          <p:nvPr>
            <p:ph idx="1"/>
          </p:nvPr>
        </p:nvSpPr>
        <p:spPr>
          <a:xfrm>
            <a:off x="838200" y="695739"/>
            <a:ext cx="10515600" cy="5280518"/>
          </a:xfrm>
        </p:spPr>
        <p:txBody>
          <a:bodyPr/>
          <a:lstStyle/>
          <a:p>
            <a:r>
              <a:rPr lang="en-US" dirty="0"/>
              <a:t>The </a:t>
            </a:r>
            <a:r>
              <a:rPr lang="en-US" b="1" dirty="0"/>
              <a:t>polyenes </a:t>
            </a:r>
            <a:r>
              <a:rPr lang="en-US" dirty="0"/>
              <a:t>are a class of antifungal agents naturally produced by certain actinomycete soil bacteria and are structurally related to macrolides. </a:t>
            </a:r>
          </a:p>
          <a:p>
            <a:r>
              <a:rPr lang="en-US" dirty="0"/>
              <a:t>These large, lipophilic molecules bind to ergosterol in fungal cytoplasmic membranes, thus creating pores. </a:t>
            </a:r>
          </a:p>
          <a:p>
            <a:r>
              <a:rPr lang="en-US" dirty="0"/>
              <a:t>Common examples include nystatin and amphotericin B. </a:t>
            </a:r>
          </a:p>
          <a:p>
            <a:r>
              <a:rPr lang="en-US" dirty="0"/>
              <a:t>Nystatin is typically used as a topical treatment for yeast infections of the skin, mouth, and vagina, but may also be used for intestinal fungal infections.</a:t>
            </a:r>
            <a:endParaRPr lang="en-PK" dirty="0"/>
          </a:p>
        </p:txBody>
      </p:sp>
    </p:spTree>
    <p:extLst>
      <p:ext uri="{BB962C8B-B14F-4D97-AF65-F5344CB8AC3E}">
        <p14:creationId xmlns:p14="http://schemas.microsoft.com/office/powerpoint/2010/main" val="4246615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8A1B14-53A7-412D-97AD-69F3DCECFD97}"/>
              </a:ext>
            </a:extLst>
          </p:cNvPr>
          <p:cNvSpPr>
            <a:spLocks noGrp="1"/>
          </p:cNvSpPr>
          <p:nvPr>
            <p:ph idx="1"/>
          </p:nvPr>
        </p:nvSpPr>
        <p:spPr>
          <a:xfrm>
            <a:off x="838200" y="707572"/>
            <a:ext cx="10515600" cy="5410200"/>
          </a:xfrm>
        </p:spPr>
        <p:txBody>
          <a:bodyPr>
            <a:normAutofit/>
          </a:bodyPr>
          <a:lstStyle/>
          <a:p>
            <a:r>
              <a:rPr lang="en-US" dirty="0"/>
              <a:t>The drug </a:t>
            </a:r>
            <a:r>
              <a:rPr lang="en-US" b="1" dirty="0"/>
              <a:t>amphotericin B </a:t>
            </a:r>
            <a:r>
              <a:rPr lang="en-US" dirty="0"/>
              <a:t>is used for systemic fungal infections like aspergillosis, cryptococcal meningitis, histoplasmosis, blastomycosis, and candidiasis. </a:t>
            </a:r>
          </a:p>
          <a:p>
            <a:r>
              <a:rPr lang="en-US" dirty="0"/>
              <a:t>Amphotericin B was the only antifungal drug available for several decades, but its use is associated with some serious side effects, including nephrotoxicity (kidney toxicity).</a:t>
            </a:r>
          </a:p>
          <a:p>
            <a:r>
              <a:rPr lang="en-US" dirty="0"/>
              <a:t>Amphotericin B is often used in </a:t>
            </a:r>
            <a:r>
              <a:rPr lang="en-US" b="1" dirty="0"/>
              <a:t>combination with flucytosine</a:t>
            </a:r>
            <a:r>
              <a:rPr lang="en-US" dirty="0"/>
              <a:t>, a fluorinated pyrimidine analog that is converted by a fungal-specific enzyme into a toxic product that interferes with both DNA replication and protein synthesis in fungi.</a:t>
            </a:r>
          </a:p>
          <a:p>
            <a:r>
              <a:rPr lang="en-US" dirty="0"/>
              <a:t>Flucytosine is also associated with hepatotoxicity (liver toxicity) and bone marrow depression.</a:t>
            </a:r>
            <a:endParaRPr lang="en-PK" dirty="0"/>
          </a:p>
        </p:txBody>
      </p:sp>
    </p:spTree>
    <p:extLst>
      <p:ext uri="{BB962C8B-B14F-4D97-AF65-F5344CB8AC3E}">
        <p14:creationId xmlns:p14="http://schemas.microsoft.com/office/powerpoint/2010/main" val="2498292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B0A1C0-D014-42EB-9A7D-456DFB44EF9A}"/>
              </a:ext>
            </a:extLst>
          </p:cNvPr>
          <p:cNvSpPr>
            <a:spLocks noGrp="1"/>
          </p:cNvSpPr>
          <p:nvPr>
            <p:ph idx="1"/>
          </p:nvPr>
        </p:nvSpPr>
        <p:spPr>
          <a:xfrm>
            <a:off x="838200" y="816429"/>
            <a:ext cx="10515600" cy="5360534"/>
          </a:xfrm>
        </p:spPr>
        <p:txBody>
          <a:bodyPr/>
          <a:lstStyle/>
          <a:p>
            <a:r>
              <a:rPr lang="en-US" dirty="0"/>
              <a:t>Beyond targeting ergosterol in fungal cell membranes, there are a few antifungal drugs that target other fungal structures. </a:t>
            </a:r>
          </a:p>
          <a:p>
            <a:r>
              <a:rPr lang="en-US" dirty="0"/>
              <a:t>The </a:t>
            </a:r>
            <a:r>
              <a:rPr lang="en-US" b="1" dirty="0"/>
              <a:t>echinocandins</a:t>
            </a:r>
            <a:r>
              <a:rPr lang="en-US" dirty="0"/>
              <a:t>, including </a:t>
            </a:r>
            <a:r>
              <a:rPr lang="en-US" b="1" dirty="0" err="1"/>
              <a:t>caspofungin</a:t>
            </a:r>
            <a:r>
              <a:rPr lang="en-US" dirty="0"/>
              <a:t>, are a group of naturally produced antifungal compounds that block the synthesis of β(1→3) glucan found in fungal cell walls but not found in human cells. </a:t>
            </a:r>
          </a:p>
          <a:p>
            <a:r>
              <a:rPr lang="en-US" dirty="0"/>
              <a:t>This drug class has the nickname “penicillin for fungi.” </a:t>
            </a:r>
          </a:p>
          <a:p>
            <a:r>
              <a:rPr lang="en-US" dirty="0" err="1"/>
              <a:t>Caspofungin</a:t>
            </a:r>
            <a:r>
              <a:rPr lang="en-US" dirty="0"/>
              <a:t> is used for the treatment of aspergillosis as well as systemic yeast infections.</a:t>
            </a:r>
            <a:endParaRPr lang="en-PK" dirty="0"/>
          </a:p>
        </p:txBody>
      </p:sp>
    </p:spTree>
    <p:extLst>
      <p:ext uri="{BB962C8B-B14F-4D97-AF65-F5344CB8AC3E}">
        <p14:creationId xmlns:p14="http://schemas.microsoft.com/office/powerpoint/2010/main" val="2755277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1B7F65-D01F-4FA0-A573-D4DCB5EB8E97}"/>
              </a:ext>
            </a:extLst>
          </p:cNvPr>
          <p:cNvSpPr>
            <a:spLocks noGrp="1"/>
          </p:cNvSpPr>
          <p:nvPr>
            <p:ph idx="1"/>
          </p:nvPr>
        </p:nvSpPr>
        <p:spPr>
          <a:xfrm>
            <a:off x="838200" y="925286"/>
            <a:ext cx="10515600" cy="5251677"/>
          </a:xfrm>
        </p:spPr>
        <p:txBody>
          <a:bodyPr/>
          <a:lstStyle/>
          <a:p>
            <a:r>
              <a:rPr lang="en-US" dirty="0"/>
              <a:t>Although </a:t>
            </a:r>
            <a:r>
              <a:rPr lang="en-US" b="1" dirty="0"/>
              <a:t>chitin</a:t>
            </a:r>
            <a:r>
              <a:rPr lang="en-US" dirty="0"/>
              <a:t> is only a minor constituent of fungal cell walls, it is also absent in human cells, making it a selective target. </a:t>
            </a:r>
          </a:p>
          <a:p>
            <a:r>
              <a:rPr lang="en-US" dirty="0"/>
              <a:t>The </a:t>
            </a:r>
            <a:r>
              <a:rPr lang="en-US" b="1" dirty="0"/>
              <a:t>polyoxins and nikkomycins </a:t>
            </a:r>
            <a:r>
              <a:rPr lang="en-US" dirty="0"/>
              <a:t>are naturally produced antifungals that target chitin synthesis. </a:t>
            </a:r>
          </a:p>
          <a:p>
            <a:r>
              <a:rPr lang="en-US" dirty="0"/>
              <a:t>Polyoxins are used to control fungi for agricultural purposes, and nikkomycin Z is currently under development for use in humans to treat yeast infections and Valley fever (coccidioidomycosis), a fungal disease prevalent in the southwestern US</a:t>
            </a:r>
            <a:endParaRPr lang="en-PK" dirty="0"/>
          </a:p>
        </p:txBody>
      </p:sp>
    </p:spTree>
    <p:extLst>
      <p:ext uri="{BB962C8B-B14F-4D97-AF65-F5344CB8AC3E}">
        <p14:creationId xmlns:p14="http://schemas.microsoft.com/office/powerpoint/2010/main" val="36690905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TotalTime>
  <Words>864</Words>
  <Application>Microsoft Office PowerPoint</Application>
  <PresentationFormat>Widescreen</PresentationFormat>
  <Paragraphs>39</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Kafeel</dc:creator>
  <cp:lastModifiedBy>Kafeel</cp:lastModifiedBy>
  <cp:revision>27</cp:revision>
  <dcterms:created xsi:type="dcterms:W3CDTF">2020-02-22T21:09:48Z</dcterms:created>
  <dcterms:modified xsi:type="dcterms:W3CDTF">2020-03-27T23:23:19Z</dcterms:modified>
</cp:coreProperties>
</file>